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8" r:id="rId4"/>
  </p:sldMasterIdLst>
  <p:sldIdLst>
    <p:sldId id="280" r:id="rId5"/>
    <p:sldId id="289" r:id="rId6"/>
    <p:sldId id="292" r:id="rId7"/>
    <p:sldId id="282" r:id="rId8"/>
    <p:sldId id="291" r:id="rId9"/>
    <p:sldId id="287" r:id="rId10"/>
    <p:sldId id="288" r:id="rId11"/>
    <p:sldId id="290" r:id="rId12"/>
    <p:sldId id="283" r:id="rId13"/>
    <p:sldId id="284" r:id="rId14"/>
    <p:sldId id="281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DF9"/>
    <a:srgbClr val="FFF3F3"/>
    <a:srgbClr val="F2F9EB"/>
    <a:srgbClr val="FFCDCD"/>
    <a:srgbClr val="E7F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487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393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93" y="2030700"/>
        <a:ext cx="3138750" cy="470812"/>
      </dsp:txXfrm>
    </dsp:sp>
    <dsp:sp modelId="{DD091D0A-5A25-4241-91F3-18D32B0BDD4F}">
      <dsp:nvSpPr>
        <dsp:cNvPr id="0" name=""/>
        <dsp:cNvSpPr/>
      </dsp:nvSpPr>
      <dsp:spPr>
        <a:xfrm>
          <a:off x="393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93" y="2555934"/>
        <a:ext cx="3138750" cy="980270"/>
      </dsp:txXfrm>
    </dsp:sp>
    <dsp:sp modelId="{210823F6-AC1A-46E3-9D99-A319DF497539}">
      <dsp:nvSpPr>
        <dsp:cNvPr id="0" name=""/>
        <dsp:cNvSpPr/>
      </dsp:nvSpPr>
      <dsp:spPr>
        <a:xfrm>
          <a:off x="4708518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88425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88425" y="2030700"/>
        <a:ext cx="3138750" cy="470812"/>
      </dsp:txXfrm>
    </dsp:sp>
    <dsp:sp modelId="{7CD40649-A74C-4AD8-B9D0-2573A1955C91}">
      <dsp:nvSpPr>
        <dsp:cNvPr id="0" name=""/>
        <dsp:cNvSpPr/>
      </dsp:nvSpPr>
      <dsp:spPr>
        <a:xfrm>
          <a:off x="3688425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88425" y="2555934"/>
        <a:ext cx="3138750" cy="980270"/>
      </dsp:txXfrm>
    </dsp:sp>
    <dsp:sp modelId="{B0A3ABD2-C471-4A21-8AEF-3843C86919E1}">
      <dsp:nvSpPr>
        <dsp:cNvPr id="0" name=""/>
        <dsp:cNvSpPr/>
      </dsp:nvSpPr>
      <dsp:spPr>
        <a:xfrm>
          <a:off x="8396550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76456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376456" y="2030700"/>
        <a:ext cx="3138750" cy="470812"/>
      </dsp:txXfrm>
    </dsp:sp>
    <dsp:sp modelId="{6418EBED-F111-425B-8EE2-06B8B2297A68}">
      <dsp:nvSpPr>
        <dsp:cNvPr id="0" name=""/>
        <dsp:cNvSpPr/>
      </dsp:nvSpPr>
      <dsp:spPr>
        <a:xfrm>
          <a:off x="7376456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376456" y="2555934"/>
        <a:ext cx="3138750" cy="980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9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252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233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8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7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7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3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44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2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4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326" y="1673524"/>
            <a:ext cx="4229100" cy="2420504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</a:rPr>
              <a:t>Big Companies and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328" y="4157933"/>
            <a:ext cx="4229098" cy="1026544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l"/>
            <a:r>
              <a:rPr lang="en-US" sz="2800" b="1" dirty="0" err="1"/>
              <a:t>MaNaKeAn</a:t>
            </a:r>
            <a:endParaRPr lang="en-US" sz="2800" b="1" dirty="0"/>
          </a:p>
          <a:p>
            <a:pPr algn="l"/>
            <a:r>
              <a:rPr lang="en-US" sz="2800" b="1" dirty="0"/>
              <a:t>January 16, 2021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8A3A-9608-45E2-B709-0622CAFF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6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8A3A-9608-45E2-B709-0622CAFF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1D64FB0-DAE1-43BE-BC9B-583DD58BFF96}"/>
              </a:ext>
            </a:extLst>
          </p:cNvPr>
          <p:cNvSpPr/>
          <p:nvPr/>
        </p:nvSpPr>
        <p:spPr>
          <a:xfrm>
            <a:off x="6391273" y="883578"/>
            <a:ext cx="4962527" cy="542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AE539-359D-415D-BE5F-C48CB72E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8A9D-D538-48A9-A4EF-6622566B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2801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Evaluate two stocks in 5 random industries</a:t>
            </a:r>
          </a:p>
          <a:p>
            <a:pPr>
              <a:buClr>
                <a:srgbClr val="0070C0"/>
              </a:buClr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baseline stock performance in 2019</a:t>
            </a:r>
          </a:p>
          <a:p>
            <a:pPr>
              <a:buClr>
                <a:srgbClr val="0070C0"/>
              </a:buClr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baseline stock performance in 2020</a:t>
            </a:r>
          </a:p>
          <a:p>
            <a:pPr>
              <a:buClr>
                <a:srgbClr val="0070C0"/>
              </a:buClr>
            </a:pP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Split 2020 into pre-COVID (Jan-end of March) to post-COVID (April-Dec)</a:t>
            </a:r>
            <a:endParaRPr lang="en-US" dirty="0"/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AFB71FB-4730-4651-ADF6-5AA34F82F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321" t="9218" r="5815" b="14134"/>
          <a:stretch/>
        </p:blipFill>
        <p:spPr>
          <a:xfrm>
            <a:off x="6888818" y="5411157"/>
            <a:ext cx="1860554" cy="54047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47EC7B9-99B0-43E7-8F2B-E4971D7B1D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893" y="1295483"/>
            <a:ext cx="1652404" cy="462673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0993547-2F16-4E79-AA33-3D4C932F7A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1665" y="4567976"/>
            <a:ext cx="1745188" cy="256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9C1FA-7300-42BB-BC45-25DDB6C8EF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606"/>
          <a:stretch/>
        </p:blipFill>
        <p:spPr>
          <a:xfrm>
            <a:off x="9698479" y="3268296"/>
            <a:ext cx="951560" cy="829101"/>
          </a:xfrm>
          <a:prstGeom prst="rect">
            <a:avLst/>
          </a:prstGeom>
        </p:spPr>
      </p:pic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DDB27419-AE2B-415B-9D12-1D1707225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399" y="3358642"/>
            <a:ext cx="789393" cy="647044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039AEB2-A963-415D-B82E-08E4EAB1AA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9644" y="5528928"/>
            <a:ext cx="1649231" cy="303307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144F29F5-F93C-42CD-A6C4-4C4046E7F0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12" t="14676" r="26372" b="16902"/>
          <a:stretch/>
        </p:blipFill>
        <p:spPr>
          <a:xfrm>
            <a:off x="9848139" y="1177418"/>
            <a:ext cx="652240" cy="698801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20C0BC42-A97D-4C21-94FF-7BCEAC074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4388" y="2350216"/>
            <a:ext cx="2029414" cy="55058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B317DBE-C764-4096-9A69-27E6A4A2D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3252" y="4443317"/>
            <a:ext cx="2311685" cy="611135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8FF9E2AE-A3CE-4B84-8A49-E17F6A6428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481" y="2407866"/>
            <a:ext cx="2005556" cy="4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9E814D7-9870-4644-85EC-377150C003FD}"/>
              </a:ext>
            </a:extLst>
          </p:cNvPr>
          <p:cNvSpPr/>
          <p:nvPr/>
        </p:nvSpPr>
        <p:spPr>
          <a:xfrm>
            <a:off x="477023" y="3760305"/>
            <a:ext cx="11237954" cy="2754795"/>
          </a:xfrm>
          <a:prstGeom prst="rect">
            <a:avLst/>
          </a:prstGeom>
          <a:solidFill>
            <a:srgbClr val="FFF3F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D8E5F67-84AA-49FF-AFB7-8946321561D6}"/>
              </a:ext>
            </a:extLst>
          </p:cNvPr>
          <p:cNvSpPr/>
          <p:nvPr/>
        </p:nvSpPr>
        <p:spPr>
          <a:xfrm>
            <a:off x="467498" y="328683"/>
            <a:ext cx="11237954" cy="2802420"/>
          </a:xfrm>
          <a:prstGeom prst="rect">
            <a:avLst/>
          </a:prstGeom>
          <a:solidFill>
            <a:srgbClr val="FBFDF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F4F52CB5-6E04-4E08-8D80-B5454BBD4578}"/>
              </a:ext>
            </a:extLst>
          </p:cNvPr>
          <p:cNvSpPr/>
          <p:nvPr/>
        </p:nvSpPr>
        <p:spPr>
          <a:xfrm rot="10800000">
            <a:off x="5696475" y="2950680"/>
            <a:ext cx="656700" cy="38994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869E01A-6CD7-495A-895D-A489081990C5}"/>
              </a:ext>
            </a:extLst>
          </p:cNvPr>
          <p:cNvSpPr/>
          <p:nvPr/>
        </p:nvSpPr>
        <p:spPr>
          <a:xfrm>
            <a:off x="5715525" y="3560280"/>
            <a:ext cx="656700" cy="38994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2E07E61F-81FC-432E-9B10-177514DA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898" y="641454"/>
            <a:ext cx="3461927" cy="210312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8BBF319-5303-41A2-B914-112E9B25D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6"/>
          <a:stretch/>
        </p:blipFill>
        <p:spPr>
          <a:xfrm>
            <a:off x="1984825" y="4035951"/>
            <a:ext cx="3854525" cy="2286000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3364730-3D0D-49DF-B166-760AEF49D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6"/>
          <a:stretch/>
        </p:blipFill>
        <p:spPr>
          <a:xfrm>
            <a:off x="6668347" y="4035951"/>
            <a:ext cx="3538828" cy="210312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59E90EC-E037-47FF-AFB1-B5AD7A7B31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7702" y="641454"/>
            <a:ext cx="3702025" cy="22860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9872BDC-9E77-473D-9880-70EE53ED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6" b="1707"/>
          <a:stretch/>
        </p:blipFill>
        <p:spPr>
          <a:xfrm>
            <a:off x="4027932" y="616051"/>
            <a:ext cx="3743538" cy="2287260"/>
          </a:xfrm>
          <a:prstGeom prst="rect">
            <a:avLst/>
          </a:prstGeom>
        </p:spPr>
      </p:pic>
      <p:pic>
        <p:nvPicPr>
          <p:cNvPr id="49" name="Picture 48" descr="Text&#10;&#10;Description automatically generated with low confidence">
            <a:extLst>
              <a:ext uri="{FF2B5EF4-FFF2-40B4-BE49-F238E27FC236}">
                <a16:creationId xmlns:a16="http://schemas.microsoft.com/office/drawing/2014/main" id="{DCA736F3-7F5C-4CCE-9DD0-D7A4893DA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321" t="9218" r="5815" b="14134"/>
          <a:stretch/>
        </p:blipFill>
        <p:spPr>
          <a:xfrm>
            <a:off x="706282" y="1196357"/>
            <a:ext cx="926003" cy="268995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54B9E2FB-E7D0-410F-A121-67F731653FE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3656" y="1442496"/>
            <a:ext cx="681300" cy="190763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1D19239-34E7-4E89-9108-F1DEC8A9213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5858" y="4863020"/>
            <a:ext cx="789484" cy="1158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317D0D1-67F0-42B2-AB3C-2DCA4C234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606"/>
          <a:stretch/>
        </p:blipFill>
        <p:spPr>
          <a:xfrm>
            <a:off x="6965486" y="5240089"/>
            <a:ext cx="490701" cy="427552"/>
          </a:xfrm>
          <a:prstGeom prst="rect">
            <a:avLst/>
          </a:prstGeom>
        </p:spPr>
      </p:pic>
      <p:pic>
        <p:nvPicPr>
          <p:cNvPr id="54" name="Picture 53" descr="A picture containing logo&#10;&#10;Description automatically generated">
            <a:extLst>
              <a:ext uri="{FF2B5EF4-FFF2-40B4-BE49-F238E27FC236}">
                <a16:creationId xmlns:a16="http://schemas.microsoft.com/office/drawing/2014/main" id="{05E54C79-FCAC-45CF-A7D2-2F427F2B15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8799" y="4161768"/>
            <a:ext cx="407076" cy="333669"/>
          </a:xfrm>
          <a:prstGeom prst="rect">
            <a:avLst/>
          </a:prstGeom>
        </p:spPr>
      </p:pic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276CBAB6-06B0-4C0E-8F1F-D7EFF9079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1526" y="2251043"/>
            <a:ext cx="820828" cy="150959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C9E9E3BD-7F23-44AC-97FB-2515760A2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12" t="14676" r="26372" b="16902"/>
          <a:stretch/>
        </p:blipFill>
        <p:spPr>
          <a:xfrm>
            <a:off x="8370113" y="2505607"/>
            <a:ext cx="360139" cy="385846"/>
          </a:xfrm>
          <a:prstGeom prst="rect">
            <a:avLst/>
          </a:prstGeom>
        </p:spPr>
      </p:pic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51A734D7-0AE2-447B-A654-FAA0A0BAF4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42368" y="1723301"/>
            <a:ext cx="876561" cy="237815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FD999BBA-380D-4C91-94EA-C3A49A2561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62720" y="4118818"/>
            <a:ext cx="763114" cy="201743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DD19171E-9323-4F3E-94D1-3A0848C0D9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45871" y="2506197"/>
            <a:ext cx="831653" cy="1766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C009EB-D418-4BF3-97F7-F3FC87BE18B6}"/>
              </a:ext>
            </a:extLst>
          </p:cNvPr>
          <p:cNvSpPr/>
          <p:nvPr/>
        </p:nvSpPr>
        <p:spPr>
          <a:xfrm>
            <a:off x="477023" y="3143250"/>
            <a:ext cx="11237954" cy="2836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2021 BIG WINNERS	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4A0CF8-0AC8-444C-8765-838F0A334371}"/>
              </a:ext>
            </a:extLst>
          </p:cNvPr>
          <p:cNvSpPr/>
          <p:nvPr/>
        </p:nvSpPr>
        <p:spPr>
          <a:xfrm>
            <a:off x="477023" y="3476625"/>
            <a:ext cx="11237954" cy="283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2021 STILL RECOVERING</a:t>
            </a:r>
          </a:p>
        </p:txBody>
      </p:sp>
    </p:spTree>
    <p:extLst>
      <p:ext uri="{BB962C8B-B14F-4D97-AF65-F5344CB8AC3E}">
        <p14:creationId xmlns:p14="http://schemas.microsoft.com/office/powerpoint/2010/main" val="370735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E8B4-012B-4B3C-A4BE-A8C99BAD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1: How did each industry group fare in 2019 (car/car), (airline/airline) etc.  Percentage gain/loss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F1F9-A726-4CF6-9EA3-57C26810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9A80-6080-47A7-8E45-E4675C521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361FA-2597-4245-8F20-E1B9C0C2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4559-F9C7-4313-92B2-68C61826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2: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How did each industry fare in 2020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1F32AA-29E1-430F-9DF1-9F40E7AFE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4559-F9C7-4313-92B2-68C61826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3: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How did each industry fare Jan-March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F8097-D871-48BA-A7FB-E9C0678B2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0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6B11-1124-43E6-B0D9-034DA463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Question 4: how did each fare April - dec 2020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7A7F42-723A-4B59-A2AD-2DEEC9237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4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8A3A-9608-45E2-B709-0622CAFF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9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Slack-Lato</vt:lpstr>
      <vt:lpstr>Office Theme</vt:lpstr>
      <vt:lpstr>Big Companies and COVID-19</vt:lpstr>
      <vt:lpstr>Objective</vt:lpstr>
      <vt:lpstr>PowerPoint Presentation</vt:lpstr>
      <vt:lpstr>Question 1: How did each industry group fare in 2019 (car/car), (airline/airline) etc.  Percentage gain/loss etc.</vt:lpstr>
      <vt:lpstr>PowerPoint Presentation</vt:lpstr>
      <vt:lpstr>Question 2: How did each industry fare in 2020</vt:lpstr>
      <vt:lpstr>Question 3: How did each industry fare Jan-March 2020</vt:lpstr>
      <vt:lpstr>Question 4: how did each fare April - dec 2020</vt:lpstr>
      <vt:lpstr>Data sources</vt:lpstr>
      <vt:lpstr>Analysis process</vt:lpstr>
      <vt:lpstr>Conclusions</vt:lpstr>
      <vt:lpstr>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2021-01-06T01:38:46Z</dcterms:created>
  <dcterms:modified xsi:type="dcterms:W3CDTF">2021-01-09T21:08:33Z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